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sldIdLst>
    <p:sldId id="257" r:id="rId2"/>
  </p:sldIdLst>
  <p:sldSz cx="10691813" cy="7559675"/>
  <p:notesSz cx="6858000" cy="9979025"/>
  <p:embeddedFontLst>
    <p:embeddedFont>
      <p:font typeface="Wingdings 3" panose="05040102010807070707" pitchFamily="18" charset="2"/>
      <p:regular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8F8BCB-22E7-4F23-97E8-E07D935C73CE}"/>
              </a:ext>
            </a:extLst>
          </p:cNvPr>
          <p:cNvGrpSpPr/>
          <p:nvPr userDrawn="1"/>
        </p:nvGrpSpPr>
        <p:grpSpPr>
          <a:xfrm>
            <a:off x="-1" y="1"/>
            <a:ext cx="9293291" cy="1212980"/>
            <a:chOff x="-4460487" y="304801"/>
            <a:chExt cx="12007323" cy="371474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3CF88352-C8CB-4098-B13D-11928AC93482}"/>
                </a:ext>
              </a:extLst>
            </p:cNvPr>
            <p:cNvSpPr/>
            <p:nvPr userDrawn="1"/>
          </p:nvSpPr>
          <p:spPr>
            <a:xfrm rot="5400000">
              <a:off x="6449944" y="-420616"/>
              <a:ext cx="371473" cy="182231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B3F7FAE-D18B-4C86-A8D2-BF329D43225A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8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7465ECE-DAFB-456D-B4BF-1137A757652D}"/>
              </a:ext>
            </a:extLst>
          </p:cNvPr>
          <p:cNvCxnSpPr/>
          <p:nvPr userDrawn="1"/>
        </p:nvCxnSpPr>
        <p:spPr>
          <a:xfrm>
            <a:off x="482600" y="6522097"/>
            <a:ext cx="97266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6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55DF40-C04F-4AFC-942C-3F698442044E}"/>
              </a:ext>
            </a:extLst>
          </p:cNvPr>
          <p:cNvSpPr/>
          <p:nvPr userDrawn="1"/>
        </p:nvSpPr>
        <p:spPr>
          <a:xfrm>
            <a:off x="0" y="1344547"/>
            <a:ext cx="10691813" cy="4870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400A028-A257-49E9-B540-B4D750350BA9}"/>
              </a:ext>
            </a:extLst>
          </p:cNvPr>
          <p:cNvCxnSpPr>
            <a:cxnSpLocks/>
          </p:cNvCxnSpPr>
          <p:nvPr userDrawn="1"/>
        </p:nvCxnSpPr>
        <p:spPr>
          <a:xfrm>
            <a:off x="0" y="1614194"/>
            <a:ext cx="10691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613E38-17A6-4DD5-908D-06B8F3FFD895}"/>
              </a:ext>
            </a:extLst>
          </p:cNvPr>
          <p:cNvSpPr/>
          <p:nvPr userDrawn="1"/>
        </p:nvSpPr>
        <p:spPr>
          <a:xfrm>
            <a:off x="5345906" y="3163077"/>
            <a:ext cx="5345907" cy="4396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B43C3BA-F1B3-455B-89D8-6F1A598C6D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6699" y="1344028"/>
            <a:ext cx="5345113" cy="3535881"/>
          </a:xfrm>
          <a:custGeom>
            <a:avLst/>
            <a:gdLst>
              <a:gd name="connsiteX0" fmla="*/ 328059 w 5345113"/>
              <a:gd name="connsiteY0" fmla="*/ 0 h 3535881"/>
              <a:gd name="connsiteX1" fmla="*/ 5345113 w 5345113"/>
              <a:gd name="connsiteY1" fmla="*/ 0 h 3535881"/>
              <a:gd name="connsiteX2" fmla="*/ 5345113 w 5345113"/>
              <a:gd name="connsiteY2" fmla="*/ 3535881 h 3535881"/>
              <a:gd name="connsiteX3" fmla="*/ 0 w 5345113"/>
              <a:gd name="connsiteY3" fmla="*/ 3535881 h 3535881"/>
              <a:gd name="connsiteX4" fmla="*/ 0 w 5345113"/>
              <a:gd name="connsiteY4" fmla="*/ 328059 h 35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113" h="3535881">
                <a:moveTo>
                  <a:pt x="328059" y="0"/>
                </a:moveTo>
                <a:lnTo>
                  <a:pt x="5345113" y="0"/>
                </a:lnTo>
                <a:lnTo>
                  <a:pt x="5345113" y="3535881"/>
                </a:lnTo>
                <a:lnTo>
                  <a:pt x="0" y="3535881"/>
                </a:lnTo>
                <a:lnTo>
                  <a:pt x="0" y="328059"/>
                </a:lnTo>
                <a:close/>
              </a:path>
            </a:pathLst>
          </a:cu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wrap="square" tIns="21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35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0302"/>
            <a:ext cx="10691813" cy="3722914"/>
          </a:xfrm>
          <a:prstGeom prst="rect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9599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0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219A472C-F3CA-45BF-A94D-A09EF788DD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68582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4A546D92-1DA9-46FF-9D52-57E277CC8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9504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41998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8" r:id="rId4"/>
    <p:sldLayoutId id="2147483669" r:id="rId5"/>
    <p:sldLayoutId id="2147483670" r:id="rId6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6431" userDrawn="1">
          <p15:clr>
            <a:srgbClr val="F26B43"/>
          </p15:clr>
        </p15:guide>
        <p15:guide id="5" orient="horz" pos="4468" userDrawn="1">
          <p15:clr>
            <a:srgbClr val="F26B43"/>
          </p15:clr>
        </p15:guide>
        <p15:guide id="6" orient="horz" pos="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68546" y="2998078"/>
            <a:ext cx="4567499" cy="564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57880" y="2998078"/>
            <a:ext cx="1347133" cy="3403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68547" y="4388717"/>
            <a:ext cx="4583440" cy="11981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620205"/>
            <a:ext cx="4662354" cy="359119"/>
          </a:xfrm>
        </p:spPr>
        <p:txBody>
          <a:bodyPr>
            <a:noAutofit/>
          </a:bodyPr>
          <a:lstStyle/>
          <a:p>
            <a:pPr algn="ctr"/>
            <a:br>
              <a:rPr lang="ru-RU" sz="800" dirty="0"/>
            </a:br>
            <a:r>
              <a:rPr lang="ru-RU" sz="1200" b="1" dirty="0"/>
              <a:t>Семейный парк отдыха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75647" y="600960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b="1" cap="all" dirty="0">
                <a:solidFill>
                  <a:schemeClr val="accent2"/>
                </a:solidFill>
              </a:rPr>
              <a:t>Доходные предпосылки (на 1 кв. 2025 года)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569485" y="5766099"/>
            <a:ext cx="2104594" cy="96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КЛЮЧЕВЫЕ УЧАСТНИКИ:</a:t>
            </a:r>
          </a:p>
          <a:p>
            <a:endParaRPr lang="ru-RU" sz="800" cap="all" dirty="0">
              <a:solidFill>
                <a:schemeClr val="bg1"/>
              </a:solidFill>
            </a:endParaRPr>
          </a:p>
          <a:p>
            <a:r>
              <a:rPr lang="ru-RU" sz="800" cap="all" dirty="0">
                <a:solidFill>
                  <a:schemeClr val="bg1"/>
                </a:solidFill>
              </a:rPr>
              <a:t>• </a:t>
            </a:r>
            <a:r>
              <a:rPr lang="ru-RU" sz="800" cap="all" dirty="0" err="1">
                <a:solidFill>
                  <a:schemeClr val="bg1"/>
                </a:solidFill>
              </a:rPr>
              <a:t>маук</a:t>
            </a:r>
            <a:r>
              <a:rPr lang="ru-RU" sz="800" cap="all" dirty="0">
                <a:solidFill>
                  <a:schemeClr val="bg1"/>
                </a:solidFill>
              </a:rPr>
              <a:t> «Центральный парк культуры                        и отдыха г. </a:t>
            </a:r>
            <a:r>
              <a:rPr lang="ru-RU" sz="800" cap="all" dirty="0" err="1">
                <a:solidFill>
                  <a:schemeClr val="bg1"/>
                </a:solidFill>
              </a:rPr>
              <a:t>Йошкар</a:t>
            </a:r>
            <a:r>
              <a:rPr lang="ru-RU" sz="800" cap="all" dirty="0">
                <a:solidFill>
                  <a:schemeClr val="bg1"/>
                </a:solidFill>
              </a:rPr>
              <a:t> – Ола»,</a:t>
            </a:r>
          </a:p>
          <a:p>
            <a:r>
              <a:rPr lang="ru-RU" sz="800" cap="all" dirty="0">
                <a:solidFill>
                  <a:schemeClr val="bg1"/>
                </a:solidFill>
              </a:rPr>
              <a:t> • министерство строительства, </a:t>
            </a:r>
          </a:p>
          <a:p>
            <a:r>
              <a:rPr lang="ru-RU" sz="800" cap="all" dirty="0">
                <a:solidFill>
                  <a:schemeClr val="bg1"/>
                </a:solidFill>
              </a:rPr>
              <a:t>  архитектуры и ЖКХ РМЭ</a:t>
            </a:r>
          </a:p>
          <a:p>
            <a:r>
              <a:rPr lang="ru-RU" sz="800" cap="all" dirty="0">
                <a:solidFill>
                  <a:schemeClr val="bg1"/>
                </a:solidFill>
              </a:rPr>
              <a:t>• Администрация г. Йошкар-Ола</a:t>
            </a:r>
          </a:p>
          <a:p>
            <a:r>
              <a:rPr lang="ru-RU" sz="800" cap="all" dirty="0">
                <a:solidFill>
                  <a:schemeClr val="bg1"/>
                </a:solidFill>
              </a:rPr>
              <a:t>• Инвесторы</a:t>
            </a:r>
          </a:p>
          <a:p>
            <a:endParaRPr lang="ru-RU" sz="800" cap="all" dirty="0">
              <a:solidFill>
                <a:schemeClr val="bg1"/>
              </a:solidFill>
            </a:endParaRPr>
          </a:p>
          <a:p>
            <a:endParaRPr lang="ru-RU" sz="800" cap="all" dirty="0">
              <a:solidFill>
                <a:schemeClr val="bg1"/>
              </a:solidFill>
            </a:endParaRPr>
          </a:p>
          <a:p>
            <a:r>
              <a:rPr lang="ru-RU" sz="800" cap="all" dirty="0">
                <a:solidFill>
                  <a:schemeClr val="bg1"/>
                </a:solidFill>
              </a:rPr>
              <a:t>СТРУКТУРА ИНВЕСТИЦИЙ: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800" cap="all" dirty="0">
                <a:solidFill>
                  <a:schemeClr val="bg1"/>
                </a:solidFill>
              </a:rPr>
              <a:t>90% - Федеральные,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800" cap="all" dirty="0">
                <a:solidFill>
                  <a:schemeClr val="bg1"/>
                </a:solidFill>
              </a:rPr>
              <a:t>8% - Региональные,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800" cap="all" dirty="0">
                <a:solidFill>
                  <a:schemeClr val="bg1"/>
                </a:solidFill>
              </a:rPr>
              <a:t>2% - Муниципальные</a:t>
            </a:r>
            <a:endParaRPr lang="en-US" sz="800" cap="all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483084" y="860912"/>
            <a:ext cx="4608360" cy="219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endParaRPr lang="ru-RU" sz="800" b="1" dirty="0"/>
          </a:p>
          <a:p>
            <a:pPr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Обновление Центрального Парка Культуры и Отдыха и бульвара Чавайна</a:t>
            </a:r>
          </a:p>
          <a:p>
            <a:pPr>
              <a:buClr>
                <a:schemeClr val="accent1"/>
              </a:buClr>
            </a:pPr>
            <a:r>
              <a:rPr lang="ru-RU" sz="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Бизнес модель: </a:t>
            </a:r>
            <a:r>
              <a:rPr lang="ru-RU" sz="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Управление заведениями общепита и развлечений концессионером при условии реализации ГЧП </a:t>
            </a:r>
            <a:endParaRPr lang="ru-RU" sz="8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800" dirty="0"/>
              <a:t>Общая площадь ландшафтного парка – 14.63 га, площадь коммерческих объектов – 500 кв.м.  </a:t>
            </a:r>
          </a:p>
          <a:p>
            <a:pPr algn="just">
              <a:buNone/>
            </a:pPr>
            <a:r>
              <a:rPr lang="ru-RU" sz="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Обновление Центрального Парка Культуры и Отдыха и бульвара Чавайна направлено</a:t>
            </a:r>
            <a:br>
              <a:rPr lang="ru-RU" sz="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формирование современного семейного парка с развитой рекреационной инфраструктурой, что существенно повысит привлекательность центральной части города для семей с детьми. В рамках проекта планируется создание тематических детских игровых зон, архитектурные и дизайнерские решения которых отражают культурные особенности республики. Функциональное наполнение парка дополняется системой торговых павильонов и объектов общественного обслуживания, обеспечивающих необходимый уровень комфорта для горожан и туристов. Особое внимание уделяется ландшафтной организации территории с созданием прогулочных маршрутов и зон тихого отдыха. Проект предусматривает дальнейшую модернизацию бульвара Победы и площади Никонова в рамках долгосрочного этапа реализации проекта.</a:t>
            </a:r>
          </a:p>
          <a:p>
            <a:pPr>
              <a:buClr>
                <a:schemeClr val="accent1"/>
              </a:buClr>
            </a:pPr>
            <a:endParaRPr lang="ru-RU" sz="800" b="1" dirty="0"/>
          </a:p>
          <a:p>
            <a:pPr>
              <a:buClr>
                <a:schemeClr val="accent1"/>
              </a:buClr>
            </a:pPr>
            <a:br>
              <a:rPr lang="ru-RU" sz="800" dirty="0"/>
            </a:br>
            <a:endParaRPr lang="ru-RU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133532" cy="591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Регион реализации,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>населенный пункт</a:t>
            </a:r>
          </a:p>
          <a:p>
            <a:r>
              <a:rPr lang="ru-RU" sz="800" dirty="0">
                <a:solidFill>
                  <a:schemeClr val="bg1"/>
                </a:solidFill>
              </a:rPr>
              <a:t>Республика Марий Эл,</a:t>
            </a:r>
          </a:p>
          <a:p>
            <a:r>
              <a:rPr lang="ru-RU" sz="800" dirty="0">
                <a:solidFill>
                  <a:schemeClr val="bg1"/>
                </a:solidFill>
              </a:rPr>
              <a:t>Город Йошкар-Ола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485" y="5238438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58151" y="5650097"/>
            <a:ext cx="2400298" cy="8078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8058151" y="6457951"/>
            <a:ext cx="2400298" cy="96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Примеры потенциально заинтересованных УК/инвесторов: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Использование механизма КСО для финансирования части проекта или проекта целиком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Использование механизма ГЧП для привлечения частных средств при условии снижения ключевой ставки к началу реализации проекта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58151" y="5936208"/>
            <a:ext cx="2400299" cy="779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Местонахождение: Республика Марий Эл,</a:t>
            </a:r>
          </a:p>
          <a:p>
            <a:pPr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столица республики - город Йошкар-Ола,</a:t>
            </a:r>
          </a:p>
          <a:p>
            <a:pPr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центр города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800" dirty="0">
              <a:solidFill>
                <a:schemeClr val="bg1"/>
              </a:solidFill>
            </a:endParaRPr>
          </a:p>
          <a:p>
            <a:pPr marL="601200" lvl="1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dirty="0">
                <a:solidFill>
                  <a:schemeClr val="bg1"/>
                </a:solidFill>
              </a:rPr>
              <a:t>прединвестиционная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>
                <a:solidFill>
                  <a:schemeClr val="bg1"/>
                </a:solidFill>
              </a:rPr>
              <a:t>III</a:t>
            </a:r>
            <a:r>
              <a:rPr lang="ru-RU" sz="800" dirty="0">
                <a:solidFill>
                  <a:schemeClr val="bg1"/>
                </a:solidFill>
              </a:rPr>
              <a:t> кв. </a:t>
            </a:r>
            <a:r>
              <a:rPr lang="en-US" sz="800" dirty="0">
                <a:solidFill>
                  <a:schemeClr val="bg1"/>
                </a:solidFill>
              </a:rPr>
              <a:t>202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r>
              <a:rPr lang="en-US" sz="800" dirty="0">
                <a:solidFill>
                  <a:schemeClr val="bg1"/>
                </a:solidFill>
              </a:rPr>
              <a:t> –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ru-RU" sz="800" dirty="0">
                <a:solidFill>
                  <a:schemeClr val="bg1"/>
                </a:solidFill>
              </a:rPr>
              <a:t>кв. 2027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39329"/>
              </p:ext>
            </p:extLst>
          </p:nvPr>
        </p:nvGraphicFramePr>
        <p:xfrm>
          <a:off x="483084" y="6206839"/>
          <a:ext cx="4366964" cy="10058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70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72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Объекты коммерческой недвижимости</a:t>
                      </a: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300 кв.м.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Годовая ставка аренды в коммерческих помещениях (руб./кв.м.)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11 000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725556"/>
                  </a:ext>
                </a:extLst>
              </a:tr>
              <a:tr h="272896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Средняя стоимость билета в картинге</a:t>
                      </a: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1 200 руб.</a:t>
                      </a: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68547" y="3581412"/>
            <a:ext cx="4583440" cy="771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57880" y="3629299"/>
            <a:ext cx="1143275" cy="367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Прогнозируемые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эффекты: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800526" y="4016707"/>
            <a:ext cx="1049522" cy="3291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1 000 чел.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731136" y="3607499"/>
            <a:ext cx="1215924" cy="3011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Прогнозный ежедневный</a:t>
            </a:r>
          </a:p>
          <a:p>
            <a:r>
              <a:rPr lang="ru-RU" sz="800" dirty="0">
                <a:solidFill>
                  <a:schemeClr val="bg1"/>
                </a:solidFill>
              </a:rPr>
              <a:t> трафик посещаемости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410282" y="4071843"/>
            <a:ext cx="1116325" cy="3291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172593" y="3581413"/>
            <a:ext cx="1558542" cy="5248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Прогнозное увеличение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</a:rPr>
              <a:t> посещаемости точек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</a:rPr>
              <a:t>стрит-ритейла на улицах,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</a:rPr>
              <a:t>прилегающих к парку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28484" y="4585949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18</a:t>
            </a:r>
            <a:r>
              <a:rPr lang="en-US" sz="1200" b="1" dirty="0"/>
              <a:t> </a:t>
            </a:r>
            <a:r>
              <a:rPr lang="ru-RU" sz="1200" b="1" dirty="0"/>
              <a:t>%</a:t>
            </a:r>
            <a:endParaRPr lang="ru-RU" sz="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28484" y="4419450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Возврат на инвестиции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11494" y="5173778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35%</a:t>
            </a:r>
            <a:endParaRPr lang="ru-RU" sz="8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11494" y="5007279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dirty="0"/>
              <a:t>EBITDA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65152" y="5173778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28%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005013" y="5007279"/>
            <a:ext cx="1576939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dirty="0"/>
              <a:t>Рентабельность по </a:t>
            </a:r>
            <a:r>
              <a:rPr lang="en-US" sz="800" dirty="0"/>
              <a:t>EBITDA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11494" y="4585949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15</a:t>
            </a:r>
            <a:r>
              <a:rPr lang="en-US" sz="1200" b="1" dirty="0"/>
              <a:t> </a:t>
            </a:r>
            <a:r>
              <a:rPr lang="ru-RU" sz="800" b="1" dirty="0"/>
              <a:t>лет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11494" y="4419450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43334" y="4662231"/>
            <a:ext cx="1023804" cy="247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600" b="1" dirty="0"/>
              <a:t>2</a:t>
            </a:r>
            <a:r>
              <a:rPr lang="ru-RU" sz="1600" b="1" dirty="0"/>
              <a:t>2%</a:t>
            </a:r>
            <a:endParaRPr lang="ru-RU" sz="8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172593" y="4388718"/>
            <a:ext cx="982577" cy="2548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dirty="0"/>
              <a:t>Внутренняя норма</a:t>
            </a:r>
          </a:p>
          <a:p>
            <a:pPr algn="ctr"/>
            <a:r>
              <a:rPr lang="ru-RU" sz="800" dirty="0"/>
              <a:t> </a:t>
            </a:r>
            <a:r>
              <a:rPr lang="ru-RU" sz="800" dirty="0" err="1"/>
              <a:t>дохо</a:t>
            </a:r>
            <a:r>
              <a:rPr lang="ru-RU" sz="800"/>
              <a:t> дности</a:t>
            </a:r>
            <a:endParaRPr lang="ru-RU" sz="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98933" y="3021922"/>
            <a:ext cx="946386" cy="4482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250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млн 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370F8CA-818C-445F-8BFF-54648F6144C5}"/>
              </a:ext>
            </a:extLst>
          </p:cNvPr>
          <p:cNvSpPr/>
          <p:nvPr/>
        </p:nvSpPr>
        <p:spPr>
          <a:xfrm>
            <a:off x="452606" y="5605542"/>
            <a:ext cx="4583440" cy="330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57880" y="5716901"/>
            <a:ext cx="927691" cy="1560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Средний чек (руб.)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2831059" y="5716902"/>
            <a:ext cx="977887" cy="1160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Палатки общепита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26898" y="5650097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50528" y="5716902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Кафе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61285" y="5650097"/>
            <a:ext cx="497091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800 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6311F-7C89-9F9C-6930-2026EA295385}"/>
              </a:ext>
            </a:extLst>
          </p:cNvPr>
          <p:cNvSpPr txBox="1"/>
          <p:nvPr/>
        </p:nvSpPr>
        <p:spPr>
          <a:xfrm flipH="1">
            <a:off x="3731134" y="4989247"/>
            <a:ext cx="1050414" cy="2491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dirty="0"/>
              <a:t>Чистая прибыль</a:t>
            </a:r>
          </a:p>
          <a:p>
            <a:pPr algn="ctr"/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6D889-5072-CA3C-029D-3FA66051C271}"/>
              </a:ext>
            </a:extLst>
          </p:cNvPr>
          <p:cNvSpPr txBox="1"/>
          <p:nvPr/>
        </p:nvSpPr>
        <p:spPr>
          <a:xfrm>
            <a:off x="3702762" y="5180467"/>
            <a:ext cx="1078786" cy="2491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18%</a:t>
            </a:r>
            <a:endParaRPr lang="ru-RU" sz="8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6B9118-0384-671F-9FB7-584C8CB1C2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/>
          <a:srcRect t="7943" b="7943"/>
          <a:stretch/>
        </p:blipFill>
        <p:spPr>
          <a:xfrm>
            <a:off x="5346699" y="1344028"/>
            <a:ext cx="5345113" cy="353588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BA059-6620-C6BF-3BA6-4DB720FC51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371031"/>
            <a:ext cx="2855400" cy="8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АИ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2825"/>
      </a:accent1>
      <a:accent2>
        <a:srgbClr val="37495F"/>
      </a:accent2>
      <a:accent3>
        <a:srgbClr val="12263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АИР">
      <a:majorFont>
        <a:latin typeface="HelveticaNeueCyr-Bold"/>
        <a:ea typeface=""/>
        <a:cs typeface=""/>
      </a:majorFont>
      <a:minorFont>
        <a:latin typeface="HelveticaNeueCy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405</Words>
  <Application>Microsoft Office PowerPoint</Application>
  <PresentationFormat>Произвольный</PresentationFormat>
  <Paragraphs>72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Wingdings</vt:lpstr>
      <vt:lpstr>Calibri</vt:lpstr>
      <vt:lpstr>Arial</vt:lpstr>
      <vt:lpstr>Wingdings 3</vt:lpstr>
      <vt:lpstr>Тема Office</vt:lpstr>
      <vt:lpstr> Семейный парк отдыха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kryolite</dc:creator>
  <cp:lastModifiedBy>FIR M006</cp:lastModifiedBy>
  <cp:revision>47</cp:revision>
  <cp:lastPrinted>2025-05-26T08:05:10Z</cp:lastPrinted>
  <dcterms:created xsi:type="dcterms:W3CDTF">2024-02-01T03:40:47Z</dcterms:created>
  <dcterms:modified xsi:type="dcterms:W3CDTF">2026-03-05T12:22:19Z</dcterms:modified>
</cp:coreProperties>
</file>