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sldIdLst>
    <p:sldId id="257" r:id="rId2"/>
  </p:sldIdLst>
  <p:sldSz cx="10691813" cy="7559675"/>
  <p:notesSz cx="6858000" cy="9144000"/>
  <p:embeddedFontLst>
    <p:embeddedFont>
      <p:font typeface="Wingdings 3" panose="05040102010807070707" pitchFamily="18" charset="2"/>
      <p:regular r:id="rId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18F8BCB-22E7-4F23-97E8-E07D935C73CE}"/>
              </a:ext>
            </a:extLst>
          </p:cNvPr>
          <p:cNvGrpSpPr/>
          <p:nvPr userDrawn="1"/>
        </p:nvGrpSpPr>
        <p:grpSpPr>
          <a:xfrm>
            <a:off x="-1" y="1"/>
            <a:ext cx="9293291" cy="1212980"/>
            <a:chOff x="-4460487" y="304801"/>
            <a:chExt cx="12007323" cy="371474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3CF88352-C8CB-4098-B13D-11928AC93482}"/>
                </a:ext>
              </a:extLst>
            </p:cNvPr>
            <p:cNvSpPr/>
            <p:nvPr userDrawn="1"/>
          </p:nvSpPr>
          <p:spPr>
            <a:xfrm rot="5400000">
              <a:off x="6449944" y="-420616"/>
              <a:ext cx="371473" cy="182231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B3F7FAE-D18B-4C86-A8D2-BF329D43225A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8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7465ECE-DAFB-456D-B4BF-1137A757652D}"/>
              </a:ext>
            </a:extLst>
          </p:cNvPr>
          <p:cNvCxnSpPr/>
          <p:nvPr userDrawn="1"/>
        </p:nvCxnSpPr>
        <p:spPr>
          <a:xfrm>
            <a:off x="482600" y="6522097"/>
            <a:ext cx="97266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36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55DF40-C04F-4AFC-942C-3F698442044E}"/>
              </a:ext>
            </a:extLst>
          </p:cNvPr>
          <p:cNvSpPr/>
          <p:nvPr userDrawn="1"/>
        </p:nvSpPr>
        <p:spPr>
          <a:xfrm>
            <a:off x="0" y="1344547"/>
            <a:ext cx="10691813" cy="4870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400A028-A257-49E9-B540-B4D750350BA9}"/>
              </a:ext>
            </a:extLst>
          </p:cNvPr>
          <p:cNvCxnSpPr>
            <a:cxnSpLocks/>
          </p:cNvCxnSpPr>
          <p:nvPr userDrawn="1"/>
        </p:nvCxnSpPr>
        <p:spPr>
          <a:xfrm>
            <a:off x="0" y="1614194"/>
            <a:ext cx="106918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9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613E38-17A6-4DD5-908D-06B8F3FFD895}"/>
              </a:ext>
            </a:extLst>
          </p:cNvPr>
          <p:cNvSpPr/>
          <p:nvPr userDrawn="1"/>
        </p:nvSpPr>
        <p:spPr>
          <a:xfrm>
            <a:off x="5345906" y="3163077"/>
            <a:ext cx="5345907" cy="4396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B43C3BA-F1B3-455B-89D8-6F1A598C6D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46699" y="1344028"/>
            <a:ext cx="5345113" cy="3535881"/>
          </a:xfrm>
          <a:custGeom>
            <a:avLst/>
            <a:gdLst>
              <a:gd name="connsiteX0" fmla="*/ 328059 w 5345113"/>
              <a:gd name="connsiteY0" fmla="*/ 0 h 3535881"/>
              <a:gd name="connsiteX1" fmla="*/ 5345113 w 5345113"/>
              <a:gd name="connsiteY1" fmla="*/ 0 h 3535881"/>
              <a:gd name="connsiteX2" fmla="*/ 5345113 w 5345113"/>
              <a:gd name="connsiteY2" fmla="*/ 3535881 h 3535881"/>
              <a:gd name="connsiteX3" fmla="*/ 0 w 5345113"/>
              <a:gd name="connsiteY3" fmla="*/ 3535881 h 3535881"/>
              <a:gd name="connsiteX4" fmla="*/ 0 w 5345113"/>
              <a:gd name="connsiteY4" fmla="*/ 328059 h 353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5113" h="3535881">
                <a:moveTo>
                  <a:pt x="328059" y="0"/>
                </a:moveTo>
                <a:lnTo>
                  <a:pt x="5345113" y="0"/>
                </a:lnTo>
                <a:lnTo>
                  <a:pt x="5345113" y="3535881"/>
                </a:lnTo>
                <a:lnTo>
                  <a:pt x="0" y="3535881"/>
                </a:lnTo>
                <a:lnTo>
                  <a:pt x="0" y="328059"/>
                </a:lnTo>
                <a:close/>
              </a:path>
            </a:pathLst>
          </a:cu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wrap="square" tIns="21600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3354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EC65E0F-7CF9-4D70-9C6C-0060ACD28E60}"/>
              </a:ext>
            </a:extLst>
          </p:cNvPr>
          <p:cNvSpPr/>
          <p:nvPr userDrawn="1"/>
        </p:nvSpPr>
        <p:spPr>
          <a:xfrm rot="5400000">
            <a:off x="4820837" y="149190"/>
            <a:ext cx="1459437" cy="1161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BEB80-88F8-4E39-AC6E-13611DD06B40}"/>
              </a:ext>
            </a:extLst>
          </p:cNvPr>
          <p:cNvSpPr txBox="1"/>
          <p:nvPr userDrawn="1"/>
        </p:nvSpPr>
        <p:spPr>
          <a:xfrm>
            <a:off x="9713167" y="7002480"/>
            <a:ext cx="514705" cy="2107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58729E4-FA56-47F0-9C3E-83850DEB14B5}" type="slidenum">
              <a:rPr lang="ru-RU" sz="800" smtClean="0">
                <a:solidFill>
                  <a:schemeClr val="tx1"/>
                </a:solidFill>
              </a:rPr>
              <a:t>‹#›</a:t>
            </a:fld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EC65E0F-7CF9-4D70-9C6C-0060ACD28E60}"/>
              </a:ext>
            </a:extLst>
          </p:cNvPr>
          <p:cNvSpPr/>
          <p:nvPr userDrawn="1"/>
        </p:nvSpPr>
        <p:spPr>
          <a:xfrm rot="5400000">
            <a:off x="4820837" y="149190"/>
            <a:ext cx="1459437" cy="1161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BEB80-88F8-4E39-AC6E-13611DD06B40}"/>
              </a:ext>
            </a:extLst>
          </p:cNvPr>
          <p:cNvSpPr txBox="1"/>
          <p:nvPr userDrawn="1"/>
        </p:nvSpPr>
        <p:spPr>
          <a:xfrm>
            <a:off x="9713167" y="7002480"/>
            <a:ext cx="514705" cy="2107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58729E4-FA56-47F0-9C3E-83850DEB14B5}" type="slidenum">
              <a:rPr lang="ru-RU" sz="800" smtClean="0">
                <a:solidFill>
                  <a:schemeClr val="tx1"/>
                </a:solidFill>
              </a:rPr>
              <a:t>‹#›</a:t>
            </a:fld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2593C82-42CA-495C-86A7-DA3FF5E3C4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50302"/>
            <a:ext cx="10691813" cy="3722914"/>
          </a:xfrm>
          <a:prstGeom prst="rect">
            <a:avLst/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9599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EC65E0F-7CF9-4D70-9C6C-0060ACD28E60}"/>
              </a:ext>
            </a:extLst>
          </p:cNvPr>
          <p:cNvSpPr/>
          <p:nvPr userDrawn="1"/>
        </p:nvSpPr>
        <p:spPr>
          <a:xfrm rot="5400000">
            <a:off x="4820837" y="149190"/>
            <a:ext cx="1459437" cy="1161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5ABE650-8F6D-4439-80CB-9A58EFB653D3}"/>
              </a:ext>
            </a:extLst>
          </p:cNvPr>
          <p:cNvCxnSpPr>
            <a:cxnSpLocks/>
          </p:cNvCxnSpPr>
          <p:nvPr userDrawn="1"/>
        </p:nvCxnSpPr>
        <p:spPr>
          <a:xfrm>
            <a:off x="0" y="346487"/>
            <a:ext cx="106918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404534-472B-425E-98FA-87E2933DB030}"/>
              </a:ext>
            </a:extLst>
          </p:cNvPr>
          <p:cNvGrpSpPr/>
          <p:nvPr userDrawn="1"/>
        </p:nvGrpSpPr>
        <p:grpSpPr>
          <a:xfrm>
            <a:off x="0" y="335992"/>
            <a:ext cx="5345907" cy="236461"/>
            <a:chOff x="-4460487" y="304801"/>
            <a:chExt cx="10556486" cy="371474"/>
          </a:xfrm>
        </p:grpSpPr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0D482AE1-7566-487F-BC68-9DB17B9B7AB3}"/>
                </a:ext>
              </a:extLst>
            </p:cNvPr>
            <p:cNvSpPr/>
            <p:nvPr userDrawn="1"/>
          </p:nvSpPr>
          <p:spPr>
            <a:xfrm rot="5400000">
              <a:off x="5724526" y="304802"/>
              <a:ext cx="371473" cy="37147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7B53C6D-CBAD-4721-91D5-E9513F2562FC}"/>
                </a:ext>
              </a:extLst>
            </p:cNvPr>
            <p:cNvSpPr/>
            <p:nvPr userDrawn="1"/>
          </p:nvSpPr>
          <p:spPr>
            <a:xfrm>
              <a:off x="-4460487" y="304801"/>
              <a:ext cx="10194537" cy="371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79" dirty="0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9AE5E438-9BAC-45EF-B81D-A7CB155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765594"/>
            <a:ext cx="4662354" cy="570537"/>
          </a:xfrm>
          <a:prstGeom prst="rect">
            <a:avLst/>
          </a:prstGeom>
        </p:spPr>
        <p:txBody>
          <a:bodyPr lIns="0" tIns="0" rIns="0" bIns="0"/>
          <a:lstStyle>
            <a:lvl1pPr>
              <a:defRPr sz="2105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BEB80-88F8-4E39-AC6E-13611DD06B40}"/>
              </a:ext>
            </a:extLst>
          </p:cNvPr>
          <p:cNvSpPr txBox="1"/>
          <p:nvPr userDrawn="1"/>
        </p:nvSpPr>
        <p:spPr>
          <a:xfrm>
            <a:off x="9713167" y="7002480"/>
            <a:ext cx="514705" cy="2107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558729E4-FA56-47F0-9C3E-83850DEB14B5}" type="slidenum">
              <a:rPr lang="ru-RU" sz="800" smtClean="0">
                <a:solidFill>
                  <a:schemeClr val="tx1"/>
                </a:solidFill>
              </a:rPr>
              <a:t>‹#›</a:t>
            </a:fld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42593C82-42CA-495C-86A7-DA3FF5E3C4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00" y="1529273"/>
            <a:ext cx="2880000" cy="850033"/>
          </a:xfrm>
          <a:prstGeom prst="snip2DiagRect">
            <a:avLst>
              <a:gd name="adj1" fmla="val 29638"/>
              <a:gd name="adj2" fmla="val 0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id="{219A472C-F3CA-45BF-A94D-A09EF788DD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68582" y="1529273"/>
            <a:ext cx="2880000" cy="850033"/>
          </a:xfrm>
          <a:prstGeom prst="snip2DiagRect">
            <a:avLst>
              <a:gd name="adj1" fmla="val 29638"/>
              <a:gd name="adj2" fmla="val 0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4A546D92-1DA9-46FF-9D52-57E277CC85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49504" y="1529273"/>
            <a:ext cx="2880000" cy="850033"/>
          </a:xfrm>
          <a:prstGeom prst="snip2DiagRect">
            <a:avLst>
              <a:gd name="adj1" fmla="val 29638"/>
              <a:gd name="adj2" fmla="val 0"/>
            </a:avLst>
          </a:prstGeo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</p:spPr>
        <p:txBody>
          <a:bodyPr tIns="2160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Перетяните сюда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41998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32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8" r:id="rId4"/>
    <p:sldLayoutId id="2147483669" r:id="rId5"/>
    <p:sldLayoutId id="2147483670" r:id="rId6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8" userDrawn="1">
          <p15:clr>
            <a:srgbClr val="F26B43"/>
          </p15:clr>
        </p15:guide>
        <p15:guide id="2" orient="horz" pos="2381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6431" userDrawn="1">
          <p15:clr>
            <a:srgbClr val="F26B43"/>
          </p15:clr>
        </p15:guide>
        <p15:guide id="5" orient="horz" pos="4468" userDrawn="1">
          <p15:clr>
            <a:srgbClr val="F26B43"/>
          </p15:clr>
        </p15:guide>
        <p15:guide id="6" orient="horz" pos="2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8912635-D43A-42C3-A69F-ABDBF34C2DEB}"/>
              </a:ext>
            </a:extLst>
          </p:cNvPr>
          <p:cNvSpPr/>
          <p:nvPr/>
        </p:nvSpPr>
        <p:spPr>
          <a:xfrm>
            <a:off x="452606" y="3098800"/>
            <a:ext cx="4583440" cy="5584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6D54D1-2A16-46D1-93E5-84A1A405E5A9}"/>
              </a:ext>
            </a:extLst>
          </p:cNvPr>
          <p:cNvSpPr txBox="1"/>
          <p:nvPr/>
        </p:nvSpPr>
        <p:spPr>
          <a:xfrm>
            <a:off x="657880" y="3254194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Потребность 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в финансировании: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95CB35B-C571-43C4-893E-E213ADFA3B14}"/>
              </a:ext>
            </a:extLst>
          </p:cNvPr>
          <p:cNvSpPr/>
          <p:nvPr/>
        </p:nvSpPr>
        <p:spPr>
          <a:xfrm>
            <a:off x="468547" y="4320273"/>
            <a:ext cx="4583440" cy="11887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418C2B-57AE-490D-B2E9-AF600475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4" y="620205"/>
            <a:ext cx="4662354" cy="359119"/>
          </a:xfrm>
        </p:spPr>
        <p:txBody>
          <a:bodyPr>
            <a:noAutofit/>
          </a:bodyPr>
          <a:lstStyle/>
          <a:p>
            <a:pPr algn="ctr"/>
            <a:r>
              <a:rPr lang="ru-RU" sz="1200" dirty="0"/>
              <a:t>Развитие территории Медведевского ипподрома</a:t>
            </a:r>
            <a:br>
              <a:rPr lang="ru-RU" sz="1200" dirty="0"/>
            </a:br>
            <a:r>
              <a:rPr lang="ru-RU" sz="1200" dirty="0"/>
              <a:t>с </a:t>
            </a:r>
            <a:r>
              <a:rPr lang="ru-RU" sz="1200" dirty="0" err="1"/>
              <a:t>аквакомплексом</a:t>
            </a:r>
            <a:r>
              <a:rPr lang="ru-RU" sz="1200" dirty="0"/>
              <a:t> и трассами для ралли</a:t>
            </a:r>
            <a:br>
              <a:rPr lang="ru-RU" sz="1200" dirty="0"/>
            </a:br>
            <a:r>
              <a:rPr lang="ru-RU" sz="1200" dirty="0"/>
              <a:t>и картинга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79024C-978F-44AF-5B7C-3654761DDA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943" b="7943"/>
          <a:stretch/>
        </p:blipFill>
        <p:spPr>
          <a:xfrm>
            <a:off x="5346699" y="1344028"/>
            <a:ext cx="5345113" cy="356580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B49096-BF74-47F3-AAB7-FA85C969CAC4}"/>
              </a:ext>
            </a:extLst>
          </p:cNvPr>
          <p:cNvSpPr txBox="1"/>
          <p:nvPr/>
        </p:nvSpPr>
        <p:spPr>
          <a:xfrm>
            <a:off x="475647" y="6009607"/>
            <a:ext cx="3014227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800" b="1" cap="all" dirty="0">
                <a:solidFill>
                  <a:schemeClr val="accent2"/>
                </a:solidFill>
              </a:rPr>
              <a:t>Доходные предпосылки (на 1 кв. 2025 года)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D33B6-E444-4AFF-89E2-9147A8380526}"/>
              </a:ext>
            </a:extLst>
          </p:cNvPr>
          <p:cNvSpPr txBox="1"/>
          <p:nvPr/>
        </p:nvSpPr>
        <p:spPr>
          <a:xfrm>
            <a:off x="5623771" y="5722284"/>
            <a:ext cx="1688840" cy="3238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800" cap="all" dirty="0">
              <a:solidFill>
                <a:schemeClr val="bg1"/>
              </a:solidFill>
            </a:endParaRPr>
          </a:p>
          <a:p>
            <a:r>
              <a:rPr lang="ru-RU" sz="800" cap="all" dirty="0">
                <a:solidFill>
                  <a:schemeClr val="bg1"/>
                </a:solidFill>
              </a:rPr>
              <a:t>Сведения о земельном участке: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89F269-C622-4784-96BF-2545E1C0C920}"/>
              </a:ext>
            </a:extLst>
          </p:cNvPr>
          <p:cNvSpPr txBox="1"/>
          <p:nvPr/>
        </p:nvSpPr>
        <p:spPr>
          <a:xfrm>
            <a:off x="479318" y="979324"/>
            <a:ext cx="4662354" cy="2092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  <a:buClr>
                <a:schemeClr val="accent1"/>
              </a:buClr>
            </a:pPr>
            <a:endParaRPr lang="ru-RU" sz="800" b="1" dirty="0"/>
          </a:p>
          <a:p>
            <a:pPr>
              <a:spcAft>
                <a:spcPts val="200"/>
              </a:spcAft>
              <a:buClr>
                <a:schemeClr val="accent1"/>
              </a:buClr>
            </a:pPr>
            <a:r>
              <a:rPr lang="ru-RU" sz="800" b="1" dirty="0"/>
              <a:t>Описание инвестиционного проекта. </a:t>
            </a:r>
            <a:br>
              <a:rPr lang="ru-RU" sz="800" b="1" dirty="0"/>
            </a:br>
            <a:r>
              <a:rPr lang="ru-RU" sz="800" b="1" dirty="0"/>
              <a:t>Строительство </a:t>
            </a:r>
            <a:r>
              <a:rPr lang="ru-RU" sz="800" b="1" dirty="0" err="1"/>
              <a:t>аквакомлекса</a:t>
            </a:r>
            <a:r>
              <a:rPr lang="ru-RU" sz="800" b="1" dirty="0"/>
              <a:t> по франшизе/привлечение внешнего управления</a:t>
            </a:r>
          </a:p>
          <a:p>
            <a:pPr>
              <a:spcAft>
                <a:spcPts val="200"/>
              </a:spcAft>
              <a:buClr>
                <a:schemeClr val="accent1"/>
              </a:buClr>
            </a:pPr>
            <a:r>
              <a:rPr lang="ru-RU" sz="800" b="1" dirty="0"/>
              <a:t>Картинг и ралли в собственном управлении</a:t>
            </a:r>
          </a:p>
          <a:p>
            <a:pPr>
              <a:spcAft>
                <a:spcPts val="200"/>
              </a:spcAft>
              <a:buClr>
                <a:schemeClr val="accent1"/>
              </a:buClr>
            </a:pPr>
            <a:r>
              <a:rPr lang="ru-RU" sz="800" dirty="0"/>
              <a:t>Общая площадь аквакомплекса – 12 тыс. кв.м., 7 видов бань и саун, 9 развлекательных бассейнов, 50 га общая площадь зоны, отведенной под трассы</a:t>
            </a:r>
          </a:p>
          <a:p>
            <a:pPr algn="just">
              <a:spcAft>
                <a:spcPts val="200"/>
              </a:spcAft>
            </a:pPr>
            <a:r>
              <a:rPr lang="ru-RU" sz="800" b="0" i="0" u="none" strike="noStrike" baseline="0" dirty="0"/>
              <a:t>Создание многофункционального спортивно комплекса на территории Медведевского ипподрома направлено на формирование всесезонного центра семейного активного отдыха.</a:t>
            </a:r>
          </a:p>
          <a:p>
            <a:pPr algn="just">
              <a:spcAft>
                <a:spcPts val="200"/>
              </a:spcAft>
            </a:pPr>
            <a:r>
              <a:rPr lang="ru-RU" sz="800" b="0" i="0" u="none" strike="noStrike" baseline="0" dirty="0"/>
              <a:t>На первом этапе функциональное зонирование объекта включает аквапарк с оздоровительной</a:t>
            </a:r>
          </a:p>
          <a:p>
            <a:pPr algn="just">
              <a:spcAft>
                <a:spcPts val="200"/>
              </a:spcAft>
            </a:pPr>
            <a:r>
              <a:rPr lang="ru-RU" sz="800" b="0" i="0" u="none" strike="noStrike" baseline="0" dirty="0"/>
              <a:t>инфраструктурой, спортивные трассы различного назначения (картинг, </a:t>
            </a:r>
            <a:r>
              <a:rPr lang="ru-RU" sz="800" b="0" i="0" u="none" strike="noStrike" baseline="0" dirty="0" err="1"/>
              <a:t>мото</a:t>
            </a:r>
            <a:r>
              <a:rPr lang="ru-RU" sz="800" b="0" i="0" u="none" strike="noStrike" baseline="0" dirty="0"/>
              <a:t>- и велокросс, ралли), площадки для авиа- и автомоделизма, детскую рекреационную зону и событийные пространства. Реализация проекта обеспечит повышение туристской привлекательности региона и укрепление его позиций как современного туристического центра.</a:t>
            </a:r>
          </a:p>
          <a:p>
            <a:pPr algn="just">
              <a:spcAft>
                <a:spcPts val="200"/>
              </a:spcAft>
            </a:pPr>
            <a:r>
              <a:rPr lang="ru-RU" sz="800" b="0" i="0" u="none" strike="noStrike" baseline="0" dirty="0"/>
              <a:t>Второй этап проекта предполагает возможность выкупа земельного участка у озера Глиняный карьер и развития на его базе пляжа и инфраструктуры для активного отдыха</a:t>
            </a:r>
            <a:endParaRPr lang="ru-RU" sz="800" dirty="0"/>
          </a:p>
          <a:p>
            <a:pPr>
              <a:buClr>
                <a:schemeClr val="accent1"/>
              </a:buClr>
            </a:pPr>
            <a:endParaRPr lang="ru-RU" sz="800" b="1" dirty="0"/>
          </a:p>
          <a:p>
            <a:pPr>
              <a:buClr>
                <a:schemeClr val="accent1"/>
              </a:buClr>
            </a:pPr>
            <a:br>
              <a:rPr lang="ru-RU" sz="800" dirty="0"/>
            </a:br>
            <a:endParaRPr lang="ru-RU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74CF97-C6CA-49BC-A2A4-492AD90CFDFB}"/>
              </a:ext>
            </a:extLst>
          </p:cNvPr>
          <p:cNvSpPr txBox="1"/>
          <p:nvPr/>
        </p:nvSpPr>
        <p:spPr>
          <a:xfrm>
            <a:off x="5938584" y="5125122"/>
            <a:ext cx="1133532" cy="66607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Регион реализации,</a:t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800" dirty="0">
                <a:solidFill>
                  <a:schemeClr val="bg1"/>
                </a:solidFill>
              </a:rPr>
              <a:t>населенный пункт</a:t>
            </a:r>
          </a:p>
          <a:p>
            <a:r>
              <a:rPr lang="ru-RU" sz="800" dirty="0">
                <a:solidFill>
                  <a:schemeClr val="bg1"/>
                </a:solidFill>
              </a:rPr>
              <a:t>Республика Марий Эл,</a:t>
            </a:r>
          </a:p>
          <a:p>
            <a:r>
              <a:rPr lang="ru-RU" sz="800" dirty="0">
                <a:solidFill>
                  <a:schemeClr val="bg1"/>
                </a:solidFill>
              </a:rPr>
              <a:t>Медведевский район,</a:t>
            </a:r>
          </a:p>
          <a:p>
            <a:r>
              <a:rPr lang="ru-RU" sz="800" dirty="0">
                <a:solidFill>
                  <a:schemeClr val="bg1"/>
                </a:solidFill>
              </a:rPr>
              <a:t>поселок Руэм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0DFD47-52CC-4C91-A22E-FEC07902A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7058" y="5448644"/>
            <a:ext cx="186983" cy="2493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7DD5015-10F5-4AE3-A4AD-9DDE7C885E6D}"/>
              </a:ext>
            </a:extLst>
          </p:cNvPr>
          <p:cNvSpPr txBox="1"/>
          <p:nvPr/>
        </p:nvSpPr>
        <p:spPr>
          <a:xfrm>
            <a:off x="8075133" y="5722284"/>
            <a:ext cx="1688840" cy="13341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800" cap="all" dirty="0">
                <a:solidFill>
                  <a:schemeClr val="bg1"/>
                </a:solidFill>
              </a:rPr>
              <a:t>Сведения</a:t>
            </a:r>
            <a:br>
              <a:rPr lang="ru-RU" sz="800" cap="all" dirty="0">
                <a:solidFill>
                  <a:schemeClr val="bg1"/>
                </a:solidFill>
              </a:rPr>
            </a:br>
            <a:r>
              <a:rPr lang="ru-RU" sz="800" cap="all" dirty="0">
                <a:solidFill>
                  <a:schemeClr val="bg1"/>
                </a:solidFill>
              </a:rPr>
              <a:t>об инфраструктуре: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1EB679-6A58-47DE-B5C0-E2F129A4F78B}"/>
              </a:ext>
            </a:extLst>
          </p:cNvPr>
          <p:cNvSpPr txBox="1"/>
          <p:nvPr/>
        </p:nvSpPr>
        <p:spPr>
          <a:xfrm>
            <a:off x="5623771" y="6034023"/>
            <a:ext cx="2003654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accent1"/>
              </a:buClr>
            </a:pPr>
            <a:endParaRPr lang="en-US" sz="800" b="1" dirty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r>
              <a:rPr lang="ru-RU" sz="800" b="1" dirty="0">
                <a:solidFill>
                  <a:schemeClr val="bg1"/>
                </a:solidFill>
              </a:rPr>
              <a:t>Кадастровый участок:</a:t>
            </a:r>
          </a:p>
          <a:p>
            <a:pPr>
              <a:buClr>
                <a:schemeClr val="accent1"/>
              </a:buClr>
            </a:pPr>
            <a:r>
              <a:rPr lang="ru-RU" sz="8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этап</a:t>
            </a:r>
            <a:r>
              <a:rPr lang="ru-RU" sz="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12:04:0210101:298, 12:04:0210101:167, 12:04:0210101:158, 12:04:0210101:338,</a:t>
            </a:r>
          </a:p>
          <a:p>
            <a:pPr>
              <a:buClr>
                <a:schemeClr val="accent1"/>
              </a:buClr>
            </a:pPr>
            <a:r>
              <a:rPr lang="ru-RU" sz="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chemeClr val="accent1"/>
              </a:buClr>
            </a:pPr>
            <a:r>
              <a:rPr lang="ru-RU" sz="8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этап: </a:t>
            </a:r>
            <a:r>
              <a:rPr lang="ru-RU" sz="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кадастровый квартал 12:04:0210101</a:t>
            </a:r>
            <a:r>
              <a:rPr lang="ru-RU" sz="8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8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ru-RU" sz="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497183-A8A8-4183-99C9-DEE7DE0591D6}"/>
              </a:ext>
            </a:extLst>
          </p:cNvPr>
          <p:cNvSpPr txBox="1"/>
          <p:nvPr/>
        </p:nvSpPr>
        <p:spPr>
          <a:xfrm>
            <a:off x="8075133" y="6034023"/>
            <a:ext cx="2383317" cy="1178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dirty="0">
                <a:solidFill>
                  <a:schemeClr val="bg1"/>
                </a:solidFill>
              </a:rPr>
              <a:t>Местонахождение: Республика Марий Эл, Медведевский район, поселок Руэм</a:t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ru-RU" sz="800" dirty="0">
                <a:solidFill>
                  <a:schemeClr val="bg1"/>
                </a:solidFill>
              </a:rPr>
              <a:t> (10 км по трассе от столицы республики - города Йошкар-Олы)</a:t>
            </a:r>
          </a:p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dirty="0">
                <a:solidFill>
                  <a:schemeClr val="bg1"/>
                </a:solidFill>
              </a:rPr>
              <a:t>Мощность ЭС 625 </a:t>
            </a:r>
            <a:r>
              <a:rPr lang="ru-RU" sz="800" dirty="0" err="1">
                <a:solidFill>
                  <a:schemeClr val="bg1"/>
                </a:solidFill>
              </a:rPr>
              <a:t>кВА</a:t>
            </a:r>
            <a:endParaRPr lang="ru-RU" sz="800" dirty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dirty="0">
                <a:solidFill>
                  <a:schemeClr val="bg1"/>
                </a:solidFill>
              </a:rPr>
              <a:t>Нагрузка ОВ 1,3 Гкал/ч</a:t>
            </a:r>
          </a:p>
          <a:p>
            <a:pPr>
              <a:spcAft>
                <a:spcPts val="400"/>
              </a:spcAft>
              <a:buClr>
                <a:schemeClr val="accent1"/>
              </a:buClr>
            </a:pPr>
            <a:r>
              <a:rPr lang="ru-RU" sz="800" dirty="0">
                <a:solidFill>
                  <a:schemeClr val="bg1"/>
                </a:solidFill>
              </a:rPr>
              <a:t>Нагрузка ВС 50,7 м3/ч</a:t>
            </a:r>
          </a:p>
          <a:p>
            <a:pPr>
              <a:spcAft>
                <a:spcPts val="400"/>
              </a:spcAft>
              <a:buClr>
                <a:schemeClr val="accent1"/>
              </a:buClr>
            </a:pPr>
            <a:endParaRPr lang="ru-RU" sz="800" dirty="0">
              <a:solidFill>
                <a:schemeClr val="bg1"/>
              </a:solidFill>
            </a:endParaRPr>
          </a:p>
          <a:p>
            <a:pPr marL="144000" indent="-144000"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"/>
            </a:pP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8DB0BF-6AFC-4F60-A85D-835EFE6757B8}"/>
              </a:ext>
            </a:extLst>
          </p:cNvPr>
          <p:cNvSpPr txBox="1"/>
          <p:nvPr/>
        </p:nvSpPr>
        <p:spPr>
          <a:xfrm>
            <a:off x="920429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Текущая стадия</a:t>
            </a:r>
            <a:br>
              <a:rPr lang="ru-RU" sz="800" b="1" dirty="0">
                <a:solidFill>
                  <a:schemeClr val="bg1"/>
                </a:solidFill>
              </a:rPr>
            </a:br>
            <a:r>
              <a:rPr lang="ru-RU" sz="800" b="1" dirty="0">
                <a:solidFill>
                  <a:schemeClr val="bg1"/>
                </a:solidFill>
              </a:rPr>
              <a:t>реализации:</a:t>
            </a:r>
          </a:p>
          <a:p>
            <a:r>
              <a:rPr lang="ru-RU" sz="800" dirty="0">
                <a:solidFill>
                  <a:schemeClr val="bg1"/>
                </a:solidFill>
              </a:rPr>
              <a:t>прединвестиционная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6D88B1-A98C-458C-8F9F-5354E04EAF86}"/>
              </a:ext>
            </a:extLst>
          </p:cNvPr>
          <p:cNvSpPr txBox="1"/>
          <p:nvPr/>
        </p:nvSpPr>
        <p:spPr>
          <a:xfrm>
            <a:off x="7674078" y="5125122"/>
            <a:ext cx="1012722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Срок реализации:</a:t>
            </a:r>
          </a:p>
          <a:p>
            <a:r>
              <a:rPr lang="en-US" sz="800" dirty="0">
                <a:solidFill>
                  <a:schemeClr val="bg1"/>
                </a:solidFill>
              </a:rPr>
              <a:t>III</a:t>
            </a:r>
            <a:r>
              <a:rPr lang="ru-RU" sz="800" dirty="0">
                <a:solidFill>
                  <a:schemeClr val="bg1"/>
                </a:solidFill>
              </a:rPr>
              <a:t> кв. </a:t>
            </a:r>
            <a:r>
              <a:rPr lang="en-US" sz="800" dirty="0">
                <a:solidFill>
                  <a:schemeClr val="bg1"/>
                </a:solidFill>
              </a:rPr>
              <a:t>202</a:t>
            </a:r>
            <a:r>
              <a:rPr lang="ru-RU" sz="800" dirty="0">
                <a:solidFill>
                  <a:schemeClr val="bg1"/>
                </a:solidFill>
              </a:rPr>
              <a:t>5</a:t>
            </a:r>
            <a:r>
              <a:rPr lang="en-US" sz="800" dirty="0">
                <a:solidFill>
                  <a:schemeClr val="bg1"/>
                </a:solidFill>
              </a:rPr>
              <a:t> –</a:t>
            </a:r>
            <a:br>
              <a:rPr lang="ru-RU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I </a:t>
            </a:r>
            <a:r>
              <a:rPr lang="ru-RU" sz="800" dirty="0">
                <a:solidFill>
                  <a:schemeClr val="bg1"/>
                </a:solidFill>
              </a:rPr>
              <a:t>кв. 2027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E83C747-46DE-4435-B6B3-E6B73E7A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8264" y="5106888"/>
            <a:ext cx="255004" cy="267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6772EE-F87E-4DEC-8B41-42B1F9BCFF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1343" y="5113063"/>
            <a:ext cx="264847" cy="273774"/>
          </a:xfrm>
          <a:prstGeom prst="rect">
            <a:avLst/>
          </a:prstGeom>
        </p:spPr>
      </p:pic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252DEBD4-B2C4-4574-9027-3238EE8CF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50887"/>
              </p:ext>
            </p:extLst>
          </p:nvPr>
        </p:nvGraphicFramePr>
        <p:xfrm>
          <a:off x="483084" y="6206839"/>
          <a:ext cx="4366964" cy="96358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70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461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Среднегодовой оборот аквакомплекса</a:t>
                      </a: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220 000 руб./кв.м.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21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Средняя дневная посещаемость аквакомплекса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2 000 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0725556"/>
                  </a:ext>
                </a:extLst>
              </a:tr>
              <a:tr h="272896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latin typeface="+mn-lt"/>
                        </a:rPr>
                        <a:t>Средняя стоимость билета в картинге</a:t>
                      </a:r>
                    </a:p>
                  </a:txBody>
                  <a:tcPr marL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1 200 руб.</a:t>
                      </a:r>
                    </a:p>
                  </a:txBody>
                  <a:tcPr marL="1440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7746496"/>
                  </a:ext>
                </a:extLst>
              </a:tr>
            </a:tbl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6A998F4-E685-4C1A-A2D1-8AEFF35557B4}"/>
              </a:ext>
            </a:extLst>
          </p:cNvPr>
          <p:cNvSpPr/>
          <p:nvPr/>
        </p:nvSpPr>
        <p:spPr>
          <a:xfrm>
            <a:off x="468547" y="3684121"/>
            <a:ext cx="4583440" cy="668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F1778B-75CD-41B4-8F95-F68BF15F187F}"/>
              </a:ext>
            </a:extLst>
          </p:cNvPr>
          <p:cNvSpPr txBox="1"/>
          <p:nvPr/>
        </p:nvSpPr>
        <p:spPr>
          <a:xfrm>
            <a:off x="657880" y="3921195"/>
            <a:ext cx="1143275" cy="3402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Прогнозируемые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эффекты: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676A04-94B8-4EDD-A81C-8819775BDDE5}"/>
              </a:ext>
            </a:extLst>
          </p:cNvPr>
          <p:cNvSpPr txBox="1"/>
          <p:nvPr/>
        </p:nvSpPr>
        <p:spPr>
          <a:xfrm>
            <a:off x="3800526" y="4071843"/>
            <a:ext cx="829943" cy="2740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2 800 чел.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B809CC-9D0A-45C8-AD16-2C79B8E9B17C}"/>
              </a:ext>
            </a:extLst>
          </p:cNvPr>
          <p:cNvSpPr txBox="1"/>
          <p:nvPr/>
        </p:nvSpPr>
        <p:spPr>
          <a:xfrm>
            <a:off x="3731135" y="3847731"/>
            <a:ext cx="1390243" cy="25857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Прогнозный ежедневный</a:t>
            </a:r>
          </a:p>
          <a:p>
            <a:r>
              <a:rPr lang="ru-RU" sz="800" dirty="0">
                <a:solidFill>
                  <a:schemeClr val="bg1"/>
                </a:solidFill>
              </a:rPr>
              <a:t> трафик посещаемости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157480-6D83-4C15-9E2F-3438E1B64905}"/>
              </a:ext>
            </a:extLst>
          </p:cNvPr>
          <p:cNvSpPr txBox="1"/>
          <p:nvPr/>
        </p:nvSpPr>
        <p:spPr>
          <a:xfrm>
            <a:off x="2265152" y="4071843"/>
            <a:ext cx="1001986" cy="3291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</a:rPr>
              <a:t>173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ru-RU" sz="800" b="1" dirty="0">
                <a:solidFill>
                  <a:schemeClr val="bg1"/>
                </a:solidFill>
              </a:rPr>
              <a:t>млн. руб.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64658C-6934-4508-8F9D-2B89463AFB76}"/>
              </a:ext>
            </a:extLst>
          </p:cNvPr>
          <p:cNvSpPr txBox="1"/>
          <p:nvPr/>
        </p:nvSpPr>
        <p:spPr>
          <a:xfrm>
            <a:off x="2172593" y="3839198"/>
            <a:ext cx="1558542" cy="2671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Вклад </a:t>
            </a:r>
          </a:p>
          <a:p>
            <a:r>
              <a:rPr lang="ru-RU" sz="800" dirty="0">
                <a:solidFill>
                  <a:schemeClr val="bg1"/>
                </a:solidFill>
              </a:rPr>
              <a:t>в ВДС территории от туризма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1EF0F5-AD77-4FC8-BCC8-4AED2F51D8DC}"/>
              </a:ext>
            </a:extLst>
          </p:cNvPr>
          <p:cNvSpPr txBox="1"/>
          <p:nvPr/>
        </p:nvSpPr>
        <p:spPr>
          <a:xfrm>
            <a:off x="3628484" y="4585949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600" b="1" dirty="0"/>
              <a:t>28</a:t>
            </a:r>
            <a:r>
              <a:rPr lang="en-US" sz="1200" b="1" dirty="0"/>
              <a:t> </a:t>
            </a:r>
            <a:r>
              <a:rPr lang="ru-RU" sz="1200" b="1" dirty="0"/>
              <a:t>%</a:t>
            </a:r>
            <a:endParaRPr lang="ru-RU" sz="8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C9D74A3-703F-4CB7-A7D4-0C06A216FB52}"/>
              </a:ext>
            </a:extLst>
          </p:cNvPr>
          <p:cNvSpPr txBox="1"/>
          <p:nvPr/>
        </p:nvSpPr>
        <p:spPr>
          <a:xfrm>
            <a:off x="3628484" y="4419450"/>
            <a:ext cx="1318575" cy="22411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Возврат на инвестиции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9D6CB5-5C22-48C8-934F-A7E69696CC77}"/>
              </a:ext>
            </a:extLst>
          </p:cNvPr>
          <p:cNvSpPr txBox="1"/>
          <p:nvPr/>
        </p:nvSpPr>
        <p:spPr>
          <a:xfrm>
            <a:off x="711494" y="5173778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600" b="1" dirty="0"/>
              <a:t>40%</a:t>
            </a:r>
            <a:endParaRPr lang="ru-RU" sz="8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0EFC19-4F5C-491F-B4BF-D06774F0B8DC}"/>
              </a:ext>
            </a:extLst>
          </p:cNvPr>
          <p:cNvSpPr txBox="1"/>
          <p:nvPr/>
        </p:nvSpPr>
        <p:spPr>
          <a:xfrm>
            <a:off x="711494" y="5007279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dirty="0"/>
              <a:t>EBITDA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695361-2D78-4F3C-B397-4C888F4D3E84}"/>
              </a:ext>
            </a:extLst>
          </p:cNvPr>
          <p:cNvSpPr txBox="1"/>
          <p:nvPr/>
        </p:nvSpPr>
        <p:spPr>
          <a:xfrm>
            <a:off x="2265152" y="5173778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600" b="1" dirty="0"/>
              <a:t>35%</a:t>
            </a:r>
            <a:endParaRPr lang="ru-RU" sz="8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D64AEA-2487-496F-821B-EEFD150AFFAD}"/>
              </a:ext>
            </a:extLst>
          </p:cNvPr>
          <p:cNvSpPr txBox="1"/>
          <p:nvPr/>
        </p:nvSpPr>
        <p:spPr>
          <a:xfrm>
            <a:off x="2005013" y="5007279"/>
            <a:ext cx="1576939" cy="23115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800" dirty="0"/>
              <a:t>Рентабельность по </a:t>
            </a:r>
            <a:r>
              <a:rPr lang="en-US" sz="800" dirty="0"/>
              <a:t>EBITDA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C0D7A7-B478-4332-B31C-09A9BC779D1B}"/>
              </a:ext>
            </a:extLst>
          </p:cNvPr>
          <p:cNvSpPr txBox="1"/>
          <p:nvPr/>
        </p:nvSpPr>
        <p:spPr>
          <a:xfrm>
            <a:off x="711494" y="4585949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600" b="1" dirty="0"/>
              <a:t>7</a:t>
            </a:r>
            <a:r>
              <a:rPr lang="en-US" sz="1200" b="1" dirty="0"/>
              <a:t> </a:t>
            </a:r>
            <a:r>
              <a:rPr lang="ru-RU" sz="800" b="1" dirty="0"/>
              <a:t>лет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4FF6D1-21EE-44C2-BDD1-753A20712800}"/>
              </a:ext>
            </a:extLst>
          </p:cNvPr>
          <p:cNvSpPr txBox="1"/>
          <p:nvPr/>
        </p:nvSpPr>
        <p:spPr>
          <a:xfrm>
            <a:off x="711494" y="4419450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Срок окупаемости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3B00B81-2312-4A5D-94AB-F4776689436A}"/>
              </a:ext>
            </a:extLst>
          </p:cNvPr>
          <p:cNvSpPr txBox="1"/>
          <p:nvPr/>
        </p:nvSpPr>
        <p:spPr>
          <a:xfrm>
            <a:off x="2265152" y="4585949"/>
            <a:ext cx="100198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600" b="1" dirty="0"/>
              <a:t>2 </a:t>
            </a:r>
            <a:r>
              <a:rPr lang="ru-RU" sz="800" b="1" dirty="0"/>
              <a:t>года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63C595C-FA2A-4088-8C8E-E805391E698F}"/>
              </a:ext>
            </a:extLst>
          </p:cNvPr>
          <p:cNvSpPr txBox="1"/>
          <p:nvPr/>
        </p:nvSpPr>
        <p:spPr>
          <a:xfrm>
            <a:off x="2265152" y="4419450"/>
            <a:ext cx="890018" cy="166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/>
              <a:t>Строительная фаза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9C09A0-AB88-48BB-935F-7CE90763DDD2}"/>
              </a:ext>
            </a:extLst>
          </p:cNvPr>
          <p:cNvSpPr txBox="1"/>
          <p:nvPr/>
        </p:nvSpPr>
        <p:spPr>
          <a:xfrm>
            <a:off x="2243333" y="3126364"/>
            <a:ext cx="1001986" cy="4181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1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млрд руб.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370F8CA-818C-445F-8BFF-54648F6144C5}"/>
              </a:ext>
            </a:extLst>
          </p:cNvPr>
          <p:cNvSpPr/>
          <p:nvPr/>
        </p:nvSpPr>
        <p:spPr>
          <a:xfrm>
            <a:off x="452606" y="5605542"/>
            <a:ext cx="4583440" cy="330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0A0C18-67C6-471A-A3B9-50D5F03AF8B4}"/>
              </a:ext>
            </a:extLst>
          </p:cNvPr>
          <p:cNvSpPr txBox="1"/>
          <p:nvPr/>
        </p:nvSpPr>
        <p:spPr>
          <a:xfrm>
            <a:off x="657880" y="5723615"/>
            <a:ext cx="927691" cy="14937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b="1" dirty="0">
                <a:solidFill>
                  <a:schemeClr val="bg1"/>
                </a:solidFill>
              </a:rPr>
              <a:t>Рабочие места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3B22D5-3DAC-455A-A3C2-74188F3EDB74}"/>
              </a:ext>
            </a:extLst>
          </p:cNvPr>
          <p:cNvSpPr txBox="1"/>
          <p:nvPr/>
        </p:nvSpPr>
        <p:spPr>
          <a:xfrm>
            <a:off x="3416140" y="5716902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Факт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E5B9F0-4721-4254-A97E-5D2C3D953C20}"/>
              </a:ext>
            </a:extLst>
          </p:cNvPr>
          <p:cNvSpPr txBox="1"/>
          <p:nvPr/>
        </p:nvSpPr>
        <p:spPr>
          <a:xfrm>
            <a:off x="3826898" y="5650097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452253-8767-4E33-8A3B-19178D6E947B}"/>
              </a:ext>
            </a:extLst>
          </p:cNvPr>
          <p:cNvSpPr txBox="1"/>
          <p:nvPr/>
        </p:nvSpPr>
        <p:spPr>
          <a:xfrm>
            <a:off x="1850528" y="5716902"/>
            <a:ext cx="392806" cy="1560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План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79FBF5-9462-40E1-AC4E-54C0497588C0}"/>
              </a:ext>
            </a:extLst>
          </p:cNvPr>
          <p:cNvSpPr txBox="1"/>
          <p:nvPr/>
        </p:nvSpPr>
        <p:spPr>
          <a:xfrm>
            <a:off x="2261286" y="5650097"/>
            <a:ext cx="329006" cy="3238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200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6311F-7C89-9F9C-6930-2026EA295385}"/>
              </a:ext>
            </a:extLst>
          </p:cNvPr>
          <p:cNvSpPr txBox="1"/>
          <p:nvPr/>
        </p:nvSpPr>
        <p:spPr>
          <a:xfrm flipH="1">
            <a:off x="3731134" y="4989247"/>
            <a:ext cx="1050414" cy="24919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800" dirty="0"/>
              <a:t>Чистая прибыль</a:t>
            </a:r>
          </a:p>
          <a:p>
            <a:pPr algn="ctr"/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6D889-5072-CA3C-029D-3FA66051C271}"/>
              </a:ext>
            </a:extLst>
          </p:cNvPr>
          <p:cNvSpPr txBox="1"/>
          <p:nvPr/>
        </p:nvSpPr>
        <p:spPr>
          <a:xfrm>
            <a:off x="3702762" y="5180467"/>
            <a:ext cx="1078786" cy="24919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ru-RU" sz="1600" b="1" dirty="0"/>
              <a:t>25%</a:t>
            </a:r>
            <a:endParaRPr lang="ru-RU" sz="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C7F20C-8DA5-AEF2-9ABF-D3404FC40BC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6" y="371031"/>
            <a:ext cx="2855400" cy="8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73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АИ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2825"/>
      </a:accent1>
      <a:accent2>
        <a:srgbClr val="37495F"/>
      </a:accent2>
      <a:accent3>
        <a:srgbClr val="12263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АИР">
      <a:majorFont>
        <a:latin typeface="HelveticaNeueCyr-Bold"/>
        <a:ea typeface=""/>
        <a:cs typeface=""/>
      </a:majorFont>
      <a:minorFont>
        <a:latin typeface="HelveticaNeueCy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366</Words>
  <Application>Microsoft Office PowerPoint</Application>
  <PresentationFormat>Произвольный</PresentationFormat>
  <Paragraphs>65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Arial</vt:lpstr>
      <vt:lpstr>Wingdings 3</vt:lpstr>
      <vt:lpstr>Тема Office</vt:lpstr>
      <vt:lpstr>Развитие территории Медведевского ипподрома с аквакомплексом и трассами для ралли и картинга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kryolite</dc:creator>
  <cp:lastModifiedBy>FIR M006</cp:lastModifiedBy>
  <cp:revision>41</cp:revision>
  <dcterms:created xsi:type="dcterms:W3CDTF">2024-02-01T03:40:47Z</dcterms:created>
  <dcterms:modified xsi:type="dcterms:W3CDTF">2026-03-05T12:23:23Z</dcterms:modified>
</cp:coreProperties>
</file>