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sldIdLst>
    <p:sldId id="257" r:id="rId2"/>
  </p:sldIdLst>
  <p:sldSz cx="10691813" cy="7559675"/>
  <p:notesSz cx="6858000" cy="9979025"/>
  <p:embeddedFontLst>
    <p:embeddedFont>
      <p:font typeface="Montserrat" panose="00000500000000000000" pitchFamily="2" charset="-52"/>
      <p:regular r:id="rId3"/>
      <p:bold r:id="rId4"/>
      <p:italic r:id="rId5"/>
      <p:boldItalic r:id="rId6"/>
    </p:embeddedFont>
    <p:embeddedFont>
      <p:font typeface="Wingdings 3" panose="05040102010807070707" pitchFamily="18" charset="2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3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1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8F8BCB-22E7-4F23-97E8-E07D935C73CE}"/>
              </a:ext>
            </a:extLst>
          </p:cNvPr>
          <p:cNvGrpSpPr/>
          <p:nvPr userDrawn="1"/>
        </p:nvGrpSpPr>
        <p:grpSpPr>
          <a:xfrm>
            <a:off x="-1" y="1"/>
            <a:ext cx="9293291" cy="1212980"/>
            <a:chOff x="-4460487" y="304801"/>
            <a:chExt cx="12007323" cy="371474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3CF88352-C8CB-4098-B13D-11928AC93482}"/>
                </a:ext>
              </a:extLst>
            </p:cNvPr>
            <p:cNvSpPr/>
            <p:nvPr userDrawn="1"/>
          </p:nvSpPr>
          <p:spPr>
            <a:xfrm rot="5400000">
              <a:off x="6449944" y="-420616"/>
              <a:ext cx="371473" cy="182231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B3F7FAE-D18B-4C86-A8D2-BF329D43225A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8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7465ECE-DAFB-456D-B4BF-1137A757652D}"/>
              </a:ext>
            </a:extLst>
          </p:cNvPr>
          <p:cNvCxnSpPr/>
          <p:nvPr userDrawn="1"/>
        </p:nvCxnSpPr>
        <p:spPr>
          <a:xfrm>
            <a:off x="482600" y="6522097"/>
            <a:ext cx="97266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55DF40-C04F-4AFC-942C-3F698442044E}"/>
              </a:ext>
            </a:extLst>
          </p:cNvPr>
          <p:cNvSpPr/>
          <p:nvPr userDrawn="1"/>
        </p:nvSpPr>
        <p:spPr>
          <a:xfrm>
            <a:off x="0" y="1344547"/>
            <a:ext cx="10691813" cy="4870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00A028-A257-49E9-B540-B4D750350BA9}"/>
              </a:ext>
            </a:extLst>
          </p:cNvPr>
          <p:cNvCxnSpPr>
            <a:cxnSpLocks/>
          </p:cNvCxnSpPr>
          <p:nvPr userDrawn="1"/>
        </p:nvCxnSpPr>
        <p:spPr>
          <a:xfrm>
            <a:off x="0" y="1614194"/>
            <a:ext cx="10691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613E38-17A6-4DD5-908D-06B8F3FFD895}"/>
              </a:ext>
            </a:extLst>
          </p:cNvPr>
          <p:cNvSpPr/>
          <p:nvPr userDrawn="1"/>
        </p:nvSpPr>
        <p:spPr>
          <a:xfrm>
            <a:off x="5345906" y="3163077"/>
            <a:ext cx="5345907" cy="4396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B43C3BA-F1B3-455B-89D8-6F1A598C6D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6699" y="1344028"/>
            <a:ext cx="5345113" cy="3535881"/>
          </a:xfrm>
          <a:custGeom>
            <a:avLst/>
            <a:gdLst>
              <a:gd name="connsiteX0" fmla="*/ 328059 w 5345113"/>
              <a:gd name="connsiteY0" fmla="*/ 0 h 3535881"/>
              <a:gd name="connsiteX1" fmla="*/ 5345113 w 5345113"/>
              <a:gd name="connsiteY1" fmla="*/ 0 h 3535881"/>
              <a:gd name="connsiteX2" fmla="*/ 5345113 w 5345113"/>
              <a:gd name="connsiteY2" fmla="*/ 3535881 h 3535881"/>
              <a:gd name="connsiteX3" fmla="*/ 0 w 5345113"/>
              <a:gd name="connsiteY3" fmla="*/ 3535881 h 3535881"/>
              <a:gd name="connsiteX4" fmla="*/ 0 w 5345113"/>
              <a:gd name="connsiteY4" fmla="*/ 328059 h 35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113" h="3535881">
                <a:moveTo>
                  <a:pt x="328059" y="0"/>
                </a:moveTo>
                <a:lnTo>
                  <a:pt x="5345113" y="0"/>
                </a:lnTo>
                <a:lnTo>
                  <a:pt x="5345113" y="3535881"/>
                </a:lnTo>
                <a:lnTo>
                  <a:pt x="0" y="3535881"/>
                </a:lnTo>
                <a:lnTo>
                  <a:pt x="0" y="328059"/>
                </a:lnTo>
                <a:close/>
              </a:path>
            </a:pathLst>
          </a:cu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wrap="square" tIns="21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35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0302"/>
            <a:ext cx="10691813" cy="3722914"/>
          </a:xfrm>
          <a:prstGeom prst="rect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9599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0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219A472C-F3CA-45BF-A94D-A09EF788DD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68582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4A546D92-1DA9-46FF-9D52-57E277CC8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9504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41998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8" r:id="rId4"/>
    <p:sldLayoutId id="2147483669" r:id="rId5"/>
    <p:sldLayoutId id="2147483670" r:id="rId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6431" userDrawn="1">
          <p15:clr>
            <a:srgbClr val="F26B43"/>
          </p15:clr>
        </p15:guide>
        <p15:guide id="5" orient="horz" pos="4468" userDrawn="1">
          <p15:clr>
            <a:srgbClr val="F26B43"/>
          </p15:clr>
        </p15:guide>
        <p15:guide id="6" orient="horz" pos="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79318" y="2775277"/>
            <a:ext cx="4583440" cy="546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84592" y="2930672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79318" y="3935769"/>
            <a:ext cx="4583440" cy="128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Производственно-складской комплекс в г. Волжск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83083" y="587758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cap="all" dirty="0">
                <a:solidFill>
                  <a:schemeClr val="accent2"/>
                </a:solidFill>
              </a:rPr>
              <a:t>Возможная государственная поддержка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516446" y="1540776"/>
            <a:ext cx="4378166" cy="11306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dirty="0"/>
              <a:t>Приобретение производственно-складского комплекса площадью 9,5 тыс. м² с развитой инженерной инфраструктурой и земельным участком 4,29 га, с действующим арендатором, потенциалом роста арендного дохода и расширения площадей.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b="1" dirty="0"/>
              <a:t>Ключевой арендатор</a:t>
            </a:r>
            <a:br>
              <a:rPr lang="ru-RU" sz="800" dirty="0"/>
            </a:br>
            <a:r>
              <a:rPr lang="ru-RU" sz="800" dirty="0"/>
              <a:t>ООО «</a:t>
            </a:r>
            <a:r>
              <a:rPr lang="ru-RU" sz="800" dirty="0" err="1"/>
              <a:t>Молинари</a:t>
            </a:r>
            <a:r>
              <a:rPr lang="ru-RU" sz="800" dirty="0"/>
              <a:t> Рус»: производство торгового оборудования и мебели, выручка за 2025 г. 500+ млн ₽, клиенты — крупнейшие федеральные компании: </a:t>
            </a:r>
            <a:r>
              <a:rPr lang="en-US" sz="800" dirty="0"/>
              <a:t>X5 </a:t>
            </a:r>
            <a:r>
              <a:rPr lang="ru-RU" sz="800" dirty="0"/>
              <a:t>(Перекрёсток, Пятёрочка), Магнит, </a:t>
            </a:r>
            <a:r>
              <a:rPr lang="ru-RU" sz="800" dirty="0" err="1"/>
              <a:t>Стокман</a:t>
            </a:r>
            <a:r>
              <a:rPr lang="ru-RU" sz="800" dirty="0"/>
              <a:t>, Ростелеком, Балтика и многие другие.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160244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Республика Марий Эл, </a:t>
            </a:r>
          </a:p>
          <a:p>
            <a:r>
              <a:rPr lang="ru-RU" sz="800" dirty="0">
                <a:solidFill>
                  <a:schemeClr val="bg1"/>
                </a:solidFill>
              </a:rPr>
              <a:t>г. Волжск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770" y="5125122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>
                <a:solidFill>
                  <a:schemeClr val="bg1"/>
                </a:solidFill>
              </a:rPr>
              <a:t>Земельный участок промышленного назначения </a:t>
            </a: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>
                <a:solidFill>
                  <a:schemeClr val="bg1"/>
                </a:solidFill>
              </a:rPr>
              <a:t>Земельный участок </a:t>
            </a:r>
            <a:r>
              <a:rPr lang="ru-RU" sz="800" dirty="0">
                <a:solidFill>
                  <a:schemeClr val="bg1"/>
                </a:solidFill>
                <a:latin typeface="Montserrat" pitchFamily="2" charset="0"/>
              </a:rPr>
              <a:t>40 820 м</a:t>
            </a:r>
            <a:r>
              <a:rPr lang="ru-RU" sz="800" baseline="30000" dirty="0">
                <a:solidFill>
                  <a:schemeClr val="bg1"/>
                </a:solidFill>
                <a:latin typeface="Montserrat" pitchFamily="2" charset="0"/>
              </a:rPr>
              <a:t>2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r>
              <a:rPr lang="ru-RU" sz="800" dirty="0">
                <a:solidFill>
                  <a:schemeClr val="bg1"/>
                </a:solidFill>
              </a:rPr>
              <a:t>Земельный участок </a:t>
            </a:r>
            <a:r>
              <a:rPr lang="ru-RU" sz="800" dirty="0">
                <a:solidFill>
                  <a:schemeClr val="bg1"/>
                </a:solidFill>
                <a:latin typeface="Montserrat" pitchFamily="2" charset="0"/>
              </a:rPr>
              <a:t>2 101 м</a:t>
            </a:r>
            <a:r>
              <a:rPr lang="ru-RU" sz="800" baseline="30000" dirty="0">
                <a:solidFill>
                  <a:schemeClr val="bg1"/>
                </a:solidFill>
                <a:latin typeface="Montserrat" pitchFamily="2" charset="0"/>
              </a:rPr>
              <a:t>2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13359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Электроснабжение 1 000+ кВт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Газоснабжение (магистральный газ)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Собственная котельная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Подъездные пути для грузового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/>
                </a:solidFill>
              </a:rPr>
              <a:t>Погрузочно-разгрузочная инфраструктура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реализован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ru-RU" sz="800" dirty="0">
                <a:solidFill>
                  <a:schemeClr val="bg1"/>
                </a:solidFill>
              </a:rPr>
              <a:t>кв. 2026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0784"/>
              </p:ext>
            </p:extLst>
          </p:nvPr>
        </p:nvGraphicFramePr>
        <p:xfrm>
          <a:off x="427920" y="6139378"/>
          <a:ext cx="4583439" cy="6705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89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0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Субсидия на возмещение</a:t>
                      </a: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 части затрат </a:t>
                      </a:r>
                      <a:br>
                        <a:rPr lang="ru-RU" sz="8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800" baseline="0" dirty="0">
                          <a:solidFill>
                            <a:schemeClr val="tx1"/>
                          </a:solidFill>
                        </a:rPr>
                        <a:t>на создание объектов инфраструктуры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Субсидии на создание промышленно-индустриального парка</a:t>
                      </a: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725556"/>
                  </a:ext>
                </a:extLst>
              </a:tr>
              <a:tr h="202025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Льготное кредитование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Промышленная Ипотека</a:t>
                      </a: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79318" y="3388996"/>
            <a:ext cx="4583440" cy="548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84593" y="3555898"/>
            <a:ext cx="149877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Прогнозные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финансовые показатели: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639255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35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ru-RU" sz="800" b="1" dirty="0">
                <a:solidFill>
                  <a:schemeClr val="bg1"/>
                </a:solidFill>
              </a:rPr>
              <a:t>млн. руб./год</a:t>
            </a:r>
          </a:p>
          <a:p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639255" y="3471553"/>
            <a:ext cx="1498772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NOI </a:t>
            </a:r>
            <a:r>
              <a:rPr lang="ru-RU" sz="800" dirty="0">
                <a:solidFill>
                  <a:schemeClr val="bg1"/>
                </a:solidFill>
              </a:rPr>
              <a:t>(чистый доход)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75923" y="363805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40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ru-RU" sz="800" b="1" dirty="0">
                <a:solidFill>
                  <a:schemeClr val="bg1"/>
                </a:solidFill>
              </a:rPr>
              <a:t>млн. руб./год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275923" y="347155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Валовый доход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3925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/>
              <a:t>12</a:t>
            </a:r>
            <a:r>
              <a:rPr lang="en-US" sz="1600" b="1" dirty="0"/>
              <a:t>,</a:t>
            </a:r>
            <a:r>
              <a:rPr lang="ru-RU" sz="1600" b="1" dirty="0"/>
              <a:t>8</a:t>
            </a:r>
            <a:r>
              <a:rPr lang="en-US" sz="1200" b="1" dirty="0"/>
              <a:t> </a:t>
            </a:r>
            <a:r>
              <a:rPr lang="ru-RU" sz="800" b="1" dirty="0"/>
              <a:t>% годовых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39255" y="4035543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Доходность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2226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/>
              <a:t>9 529</a:t>
            </a:r>
            <a:r>
              <a:rPr lang="en-US" sz="1200" b="1" dirty="0"/>
              <a:t> </a:t>
            </a:r>
            <a:r>
              <a:rPr lang="ru-RU" sz="800" b="1" dirty="0"/>
              <a:t>кв. м.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22265" y="4623372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Общие площади</a:t>
            </a:r>
            <a:endParaRPr lang="en-US" sz="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88115" y="4789871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/>
              <a:t>350 руб. </a:t>
            </a:r>
            <a:r>
              <a:rPr lang="ru-RU" sz="1600" b="1" dirty="0">
                <a:latin typeface="Montserrat" pitchFamily="2" charset="0"/>
              </a:rPr>
              <a:t>м</a:t>
            </a:r>
            <a:r>
              <a:rPr lang="ru-RU" sz="1600" b="1" baseline="30000" dirty="0">
                <a:latin typeface="Montserrat" pitchFamily="2" charset="0"/>
              </a:rPr>
              <a:t>2</a:t>
            </a:r>
            <a:r>
              <a:rPr lang="ru-RU" sz="1600" baseline="30000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ru-RU" sz="1600" b="1" dirty="0"/>
              <a:t>/месяц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275923" y="4623372"/>
            <a:ext cx="2364707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Средняя арендная ставка</a:t>
            </a:r>
            <a:endParaRPr lang="en-US" sz="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22265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/>
              <a:t>7</a:t>
            </a:r>
            <a:r>
              <a:rPr lang="en-US" sz="1600" b="1" dirty="0"/>
              <a:t>,</a:t>
            </a:r>
            <a:r>
              <a:rPr lang="ru-RU" sz="1600" b="1" dirty="0"/>
              <a:t>9</a:t>
            </a:r>
            <a:r>
              <a:rPr lang="en-US" sz="1200" b="1" dirty="0"/>
              <a:t> </a:t>
            </a:r>
            <a:r>
              <a:rPr lang="ru-RU" sz="800" b="1" dirty="0"/>
              <a:t>лет.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22265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87353" y="42020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/>
              <a:t>0,00</a:t>
            </a:r>
            <a:r>
              <a:rPr lang="en-US" sz="1200" b="1" dirty="0"/>
              <a:t> </a:t>
            </a:r>
            <a:r>
              <a:rPr lang="ru-RU" sz="800" b="1" dirty="0"/>
              <a:t>лет.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75923" y="4035543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70045" y="2802842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275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млн. руб.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84592" y="5400093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42852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53610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57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77240" y="5393380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87998" y="5326575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57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422EDF-DF60-1243-AC8B-D41830250D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356"/>
          <a:stretch>
            <a:fillRect/>
          </a:stretch>
        </p:blipFill>
        <p:spPr/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8CA640-AA45-0F4F-A06C-9BCFCF5F10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99" y="83809"/>
            <a:ext cx="3657600" cy="152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012019-C85C-F4DF-359C-62BF7E694A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371031"/>
            <a:ext cx="2855400" cy="8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АИ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2825"/>
      </a:accent1>
      <a:accent2>
        <a:srgbClr val="37495F"/>
      </a:accent2>
      <a:accent3>
        <a:srgbClr val="12263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АИР">
      <a:majorFont>
        <a:latin typeface="HelveticaNeueCyr-Bold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247</Words>
  <Application>Microsoft Office PowerPoint</Application>
  <PresentationFormat>Произвольный</PresentationFormat>
  <Paragraphs>47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Montserrat</vt:lpstr>
      <vt:lpstr>Wingdings 3</vt:lpstr>
      <vt:lpstr>Arial</vt:lpstr>
      <vt:lpstr>Тема Office</vt:lpstr>
      <vt:lpstr>Производственно-складской комплекс в г. Волжск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kryolite</dc:creator>
  <cp:lastModifiedBy>FIR M006</cp:lastModifiedBy>
  <cp:revision>47</cp:revision>
  <cp:lastPrinted>2026-01-28T14:36:22Z</cp:lastPrinted>
  <dcterms:created xsi:type="dcterms:W3CDTF">2024-02-01T03:40:47Z</dcterms:created>
  <dcterms:modified xsi:type="dcterms:W3CDTF">2026-03-05T12:22:35Z</dcterms:modified>
</cp:coreProperties>
</file>